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sldIdLst>
    <p:sldId id="256" r:id="rId7"/>
    <p:sldId id="257" r:id="rId8"/>
    <p:sldId id="258" r:id="rId9"/>
    <p:sldId id="259" r:id="rId10"/>
    <p:sldId id="260" r:id="rId11"/>
    <p:sldId id="261" r:id="rId12"/>
    <p:sldId id="262" r:id="rId13"/>
    <p:sldId id="264" r:id="rId14"/>
    <p:sldId id="265" r:id="rId15"/>
    <p:sldId id="266" r:id="rId16"/>
    <p:sldId id="267" r:id="rId17"/>
    <p:sldId id="268" r:id="rId18"/>
    <p:sldId id="269" r:id="rId19"/>
    <p:sldId id="270" r:id="rId20"/>
    <p:sldId id="277" r:id="rId21"/>
    <p:sldId id="271" r:id="rId22"/>
    <p:sldId id="272" r:id="rId23"/>
    <p:sldId id="273" r:id="rId24"/>
    <p:sldId id="274" r:id="rId25"/>
    <p:sldId id="278"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8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8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8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9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0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1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6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6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6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7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7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7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7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8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8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8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8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9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9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9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9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9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9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0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0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0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0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1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1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1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1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2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2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2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2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2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3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3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3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3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10;p1"/>
          <p:cNvPicPr/>
          <p:nvPr/>
        </p:nvPicPr>
        <p:blipFill>
          <a:blip r:embed="rId14"/>
          <a:stretch/>
        </p:blipFill>
        <p:spPr>
          <a:xfrm>
            <a:off x="8814240" y="6185160"/>
            <a:ext cx="3224520" cy="672120"/>
          </a:xfrm>
          <a:prstGeom prst="rect">
            <a:avLst/>
          </a:prstGeom>
          <a:ln>
            <a:noFill/>
          </a:ln>
        </p:spPr>
      </p:pic>
      <p:sp>
        <p:nvSpPr>
          <p:cNvPr id="4"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IN" sz="1800" b="0" strike="noStrike" spc="-1">
                <a:solidFill>
                  <a:srgbClr val="000000"/>
                </a:solidFill>
                <a:latin typeface="Arial"/>
              </a:rPr>
              <a:t>Click to edit the title text format</a:t>
            </a:r>
          </a:p>
        </p:txBody>
      </p:sp>
      <p:sp>
        <p:nvSpPr>
          <p:cNvPr id="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 name="Google Shape;65;p14"/>
          <p:cNvPicPr/>
          <p:nvPr/>
        </p:nvPicPr>
        <p:blipFill>
          <a:blip r:embed="rId14"/>
          <a:stretch/>
        </p:blipFill>
        <p:spPr>
          <a:xfrm>
            <a:off x="8814240" y="6185160"/>
            <a:ext cx="3224520" cy="672120"/>
          </a:xfrm>
          <a:prstGeom prst="rect">
            <a:avLst/>
          </a:prstGeom>
          <a:ln>
            <a:noFill/>
          </a:ln>
        </p:spPr>
      </p:pic>
      <p:sp>
        <p:nvSpPr>
          <p:cNvPr id="40"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IN" sz="1800" b="0" strike="noStrike" spc="-1">
                <a:solidFill>
                  <a:srgbClr val="000000"/>
                </a:solidFill>
                <a:latin typeface="Arial"/>
              </a:rPr>
              <a:t>Click to edit the title text format</a:t>
            </a:r>
          </a:p>
        </p:txBody>
      </p:sp>
      <p:sp>
        <p:nvSpPr>
          <p:cNvPr id="4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8" name="Google Shape;65;p14"/>
          <p:cNvPicPr/>
          <p:nvPr/>
        </p:nvPicPr>
        <p:blipFill>
          <a:blip r:embed="rId14"/>
          <a:stretch/>
        </p:blipFill>
        <p:spPr>
          <a:xfrm>
            <a:off x="8814240" y="6185160"/>
            <a:ext cx="3224520" cy="672120"/>
          </a:xfrm>
          <a:prstGeom prst="rect">
            <a:avLst/>
          </a:prstGeom>
          <a:ln>
            <a:noFill/>
          </a:ln>
        </p:spPr>
      </p:pic>
      <p:sp>
        <p:nvSpPr>
          <p:cNvPr id="79"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IN" sz="1800" b="0" strike="noStrike" spc="-1">
                <a:solidFill>
                  <a:srgbClr val="000000"/>
                </a:solidFill>
                <a:latin typeface="Arial"/>
              </a:rPr>
              <a:t>Click to edit the title text format</a:t>
            </a:r>
          </a:p>
        </p:txBody>
      </p:sp>
      <p:sp>
        <p:nvSpPr>
          <p:cNvPr id="80"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7" name="Google Shape;65;p14"/>
          <p:cNvPicPr/>
          <p:nvPr/>
        </p:nvPicPr>
        <p:blipFill>
          <a:blip r:embed="rId14"/>
          <a:stretch/>
        </p:blipFill>
        <p:spPr>
          <a:xfrm>
            <a:off x="8814240" y="6185160"/>
            <a:ext cx="3224520" cy="672120"/>
          </a:xfrm>
          <a:prstGeom prst="rect">
            <a:avLst/>
          </a:prstGeom>
          <a:ln>
            <a:noFill/>
          </a:ln>
        </p:spPr>
      </p:pic>
      <p:sp>
        <p:nvSpPr>
          <p:cNvPr id="118"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IN" sz="1800" b="0" strike="noStrike" spc="-1">
                <a:solidFill>
                  <a:srgbClr val="000000"/>
                </a:solidFill>
                <a:latin typeface="Arial"/>
              </a:rPr>
              <a:t>Click to edit the title text format</a:t>
            </a:r>
          </a:p>
        </p:txBody>
      </p:sp>
      <p:sp>
        <p:nvSpPr>
          <p:cNvPr id="11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6" name="Google Shape;65;p14"/>
          <p:cNvPicPr/>
          <p:nvPr/>
        </p:nvPicPr>
        <p:blipFill>
          <a:blip r:embed="rId14"/>
          <a:stretch/>
        </p:blipFill>
        <p:spPr>
          <a:xfrm>
            <a:off x="8814240" y="6185160"/>
            <a:ext cx="3224520" cy="672120"/>
          </a:xfrm>
          <a:prstGeom prst="rect">
            <a:avLst/>
          </a:prstGeom>
          <a:ln>
            <a:noFill/>
          </a:ln>
        </p:spPr>
      </p:pic>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IN" sz="1400" b="0" strike="noStrike" spc="-1">
                <a:solidFill>
                  <a:srgbClr val="000000"/>
                </a:solidFill>
                <a:latin typeface="Arial"/>
              </a:rPr>
              <a:t>Click to edit the title text format</a:t>
            </a:r>
          </a:p>
        </p:txBody>
      </p:sp>
      <p:sp>
        <p:nvSpPr>
          <p:cNvPr id="158"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5" name="Google Shape;119;p27"/>
          <p:cNvPicPr/>
          <p:nvPr/>
        </p:nvPicPr>
        <p:blipFill>
          <a:blip r:embed="rId14"/>
          <a:stretch/>
        </p:blipFill>
        <p:spPr>
          <a:xfrm>
            <a:off x="8814240" y="6185160"/>
            <a:ext cx="3224520" cy="672120"/>
          </a:xfrm>
          <a:prstGeom prst="rect">
            <a:avLst/>
          </a:prstGeom>
          <a:ln>
            <a:noFill/>
          </a:ln>
        </p:spPr>
      </p:pic>
      <p:sp>
        <p:nvSpPr>
          <p:cNvPr id="196"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IN" sz="1400" b="0" strike="noStrike" spc="-1">
                <a:solidFill>
                  <a:srgbClr val="000000"/>
                </a:solidFill>
                <a:latin typeface="Arial"/>
              </a:rPr>
              <a:t>Click to edit the title text format</a:t>
            </a:r>
          </a:p>
        </p:txBody>
      </p:sp>
      <p:sp>
        <p:nvSpPr>
          <p:cNvPr id="19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Google Shape;174;p40" descr="A group of people posing for the camera&#10;&#10;Description generated with very high confidence"/>
          <p:cNvPicPr/>
          <p:nvPr/>
        </p:nvPicPr>
        <p:blipFill>
          <a:blip r:embed="rId2"/>
          <a:srcRect t="15374" r="-3" b="15368"/>
          <a:stretch/>
        </p:blipFill>
        <p:spPr>
          <a:xfrm>
            <a:off x="3649320" y="0"/>
            <a:ext cx="4608720" cy="2425680"/>
          </a:xfrm>
          <a:prstGeom prst="rect">
            <a:avLst/>
          </a:prstGeom>
          <a:ln>
            <a:noFill/>
          </a:ln>
        </p:spPr>
      </p:pic>
      <p:pic>
        <p:nvPicPr>
          <p:cNvPr id="235" name="Google Shape;175;p40" descr="A large sign above the front of a building&#10;&#10;Description generated with very high confidence"/>
          <p:cNvPicPr/>
          <p:nvPr/>
        </p:nvPicPr>
        <p:blipFill>
          <a:blip r:embed="rId3"/>
          <a:srcRect t="35108" b="17269"/>
          <a:stretch/>
        </p:blipFill>
        <p:spPr>
          <a:xfrm>
            <a:off x="0" y="-6840"/>
            <a:ext cx="4474440" cy="2425680"/>
          </a:xfrm>
          <a:prstGeom prst="rect">
            <a:avLst/>
          </a:prstGeom>
          <a:ln>
            <a:noFill/>
          </a:ln>
        </p:spPr>
      </p:pic>
      <p:pic>
        <p:nvPicPr>
          <p:cNvPr id="236" name="Google Shape;176;p40" descr="A group of people sitting at a table&#10;&#10;Description generated with very high confidence"/>
          <p:cNvPicPr/>
          <p:nvPr/>
        </p:nvPicPr>
        <p:blipFill>
          <a:blip r:embed="rId4"/>
          <a:srcRect t="30128" r="4" b="10192"/>
          <a:stretch/>
        </p:blipFill>
        <p:spPr>
          <a:xfrm>
            <a:off x="7431480" y="0"/>
            <a:ext cx="4759920" cy="2425680"/>
          </a:xfrm>
          <a:prstGeom prst="rect">
            <a:avLst/>
          </a:prstGeom>
          <a:ln>
            <a:noFill/>
          </a:ln>
        </p:spPr>
      </p:pic>
      <p:pic>
        <p:nvPicPr>
          <p:cNvPr id="237" name="Google Shape;177;p40" descr="A group of people looking at the camera&#10;&#10;Description generated with very high confidence"/>
          <p:cNvPicPr/>
          <p:nvPr/>
        </p:nvPicPr>
        <p:blipFill>
          <a:blip r:embed="rId5"/>
          <a:srcRect r="2" b="27191"/>
          <a:stretch/>
        </p:blipFill>
        <p:spPr>
          <a:xfrm>
            <a:off x="7716960" y="4438440"/>
            <a:ext cx="4474440" cy="2418840"/>
          </a:xfrm>
          <a:prstGeom prst="rect">
            <a:avLst/>
          </a:prstGeom>
          <a:ln>
            <a:noFill/>
          </a:ln>
        </p:spPr>
      </p:pic>
      <p:pic>
        <p:nvPicPr>
          <p:cNvPr id="238" name="Google Shape;178;p40" descr="A group of people standing in a room&#10;&#10;Description generated with very high confidence"/>
          <p:cNvPicPr/>
          <p:nvPr/>
        </p:nvPicPr>
        <p:blipFill>
          <a:blip r:embed="rId6"/>
          <a:srcRect r="-2" b="27954"/>
          <a:stretch/>
        </p:blipFill>
        <p:spPr>
          <a:xfrm>
            <a:off x="4039560" y="4438080"/>
            <a:ext cx="4523040" cy="2419200"/>
          </a:xfrm>
          <a:prstGeom prst="rect">
            <a:avLst/>
          </a:prstGeom>
          <a:ln>
            <a:noFill/>
          </a:ln>
        </p:spPr>
      </p:pic>
      <p:pic>
        <p:nvPicPr>
          <p:cNvPr id="239" name="Google Shape;179;p40" descr="A group of people sitting at a table&#10;&#10;Description generated with very high confidence"/>
          <p:cNvPicPr/>
          <p:nvPr/>
        </p:nvPicPr>
        <p:blipFill>
          <a:blip r:embed="rId7"/>
          <a:srcRect t="33074" b="531"/>
          <a:stretch/>
        </p:blipFill>
        <p:spPr>
          <a:xfrm>
            <a:off x="0" y="4444920"/>
            <a:ext cx="4908240" cy="2419200"/>
          </a:xfrm>
          <a:prstGeom prst="rect">
            <a:avLst/>
          </a:prstGeom>
          <a:ln>
            <a:noFill/>
          </a:ln>
        </p:spPr>
      </p:pic>
      <p:pic>
        <p:nvPicPr>
          <p:cNvPr id="240" name="Google Shape;180;p40"/>
          <p:cNvPicPr/>
          <p:nvPr/>
        </p:nvPicPr>
        <p:blipFill>
          <a:blip r:embed="rId8"/>
          <a:stretch/>
        </p:blipFill>
        <p:spPr>
          <a:xfrm>
            <a:off x="12600" y="2433240"/>
            <a:ext cx="12106800" cy="1996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Shape 1"/>
          <p:cNvSpPr txBox="1"/>
          <p:nvPr/>
        </p:nvSpPr>
        <p:spPr>
          <a:xfrm>
            <a:off x="609480" y="273600"/>
            <a:ext cx="10972080" cy="1144440"/>
          </a:xfrm>
          <a:prstGeom prst="rect">
            <a:avLst/>
          </a:prstGeom>
          <a:noFill/>
          <a:ln>
            <a:noFill/>
          </a:ln>
        </p:spPr>
        <p:txBody>
          <a:bodyPr lIns="0" tIns="0" rIns="0" bIns="0" anchor="ctr">
            <a:noAutofit/>
          </a:bodyPr>
          <a:lstStyle/>
          <a:p>
            <a:endParaRPr lang="en-IN" sz="1400" b="0" strike="noStrike" spc="-1">
              <a:solidFill>
                <a:srgbClr val="000000"/>
              </a:solidFill>
              <a:latin typeface="Arial"/>
            </a:endParaRPr>
          </a:p>
        </p:txBody>
      </p:sp>
      <p:sp>
        <p:nvSpPr>
          <p:cNvPr id="266" name="TextShape 2"/>
          <p:cNvSpPr txBox="1"/>
          <p:nvPr/>
        </p:nvSpPr>
        <p:spPr>
          <a:xfrm>
            <a:off x="609480" y="1604520"/>
            <a:ext cx="10972080" cy="3976920"/>
          </a:xfrm>
          <a:prstGeom prst="rect">
            <a:avLst/>
          </a:prstGeom>
          <a:noFill/>
          <a:ln>
            <a:noFill/>
          </a:ln>
        </p:spPr>
        <p:txBody>
          <a:bodyPr lIns="0" tIns="0" rIns="0" bIns="0">
            <a:normAutofit/>
          </a:bodyPr>
          <a:lstStyle/>
          <a:p>
            <a:endParaRPr lang="en-IN" sz="1400" b="0" strike="noStrike" spc="-1">
              <a:solidFill>
                <a:srgbClr val="000000"/>
              </a:solidFill>
              <a:latin typeface="Arial"/>
            </a:endParaRPr>
          </a:p>
        </p:txBody>
      </p:sp>
      <p:pic>
        <p:nvPicPr>
          <p:cNvPr id="267" name="Google Shape;253;p51"/>
          <p:cNvPicPr/>
          <p:nvPr/>
        </p:nvPicPr>
        <p:blipFill>
          <a:blip r:embed="rId2"/>
          <a:stretch/>
        </p:blipFill>
        <p:spPr>
          <a:xfrm>
            <a:off x="0" y="306360"/>
            <a:ext cx="12191760" cy="57740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extShape 1"/>
          <p:cNvSpPr txBox="1"/>
          <p:nvPr/>
        </p:nvSpPr>
        <p:spPr>
          <a:xfrm>
            <a:off x="609480" y="273600"/>
            <a:ext cx="10972080" cy="1144440"/>
          </a:xfrm>
          <a:prstGeom prst="rect">
            <a:avLst/>
          </a:prstGeom>
          <a:noFill/>
          <a:ln>
            <a:noFill/>
          </a:ln>
        </p:spPr>
        <p:txBody>
          <a:bodyPr lIns="0" tIns="0" rIns="0" bIns="0" anchor="ctr">
            <a:noAutofit/>
          </a:bodyPr>
          <a:lstStyle/>
          <a:p>
            <a:pPr algn="ctr">
              <a:lnSpc>
                <a:spcPct val="115000"/>
              </a:lnSpc>
              <a:spcBef>
                <a:spcPts val="1199"/>
              </a:spcBef>
              <a:tabLst>
                <a:tab pos="0" algn="l"/>
              </a:tabLst>
            </a:pPr>
            <a:r>
              <a:rPr lang="en-US" sz="2950" b="1" strike="noStrike" spc="-1">
                <a:solidFill>
                  <a:srgbClr val="212121"/>
                </a:solidFill>
                <a:highlight>
                  <a:srgbClr val="FFFFFF"/>
                </a:highlight>
                <a:latin typeface="Roboto"/>
                <a:ea typeface="Roboto"/>
              </a:rPr>
              <a:t>BUILDING MODEL</a:t>
            </a:r>
            <a:r>
              <a:t/>
            </a:r>
            <a:br/>
            <a:endParaRPr lang="en-IN" sz="2950" b="0" strike="noStrike" spc="-1">
              <a:solidFill>
                <a:srgbClr val="000000"/>
              </a:solidFill>
              <a:latin typeface="Arial"/>
            </a:endParaRPr>
          </a:p>
        </p:txBody>
      </p:sp>
      <p:sp>
        <p:nvSpPr>
          <p:cNvPr id="269" name="TextShape 2"/>
          <p:cNvSpPr txBox="1"/>
          <p:nvPr/>
        </p:nvSpPr>
        <p:spPr>
          <a:xfrm>
            <a:off x="609480" y="1604520"/>
            <a:ext cx="10972080" cy="3976920"/>
          </a:xfrm>
          <a:prstGeom prst="rect">
            <a:avLst/>
          </a:prstGeom>
          <a:noFill/>
          <a:ln>
            <a:noFill/>
          </a:ln>
        </p:spPr>
        <p:txBody>
          <a:bodyPr lIns="0" tIns="0" rIns="0" bIns="0">
            <a:normAutofit/>
          </a:bodyPr>
          <a:lstStyle/>
          <a:p>
            <a:endParaRPr lang="en-IN" sz="1400" b="0" strike="noStrike" spc="-1">
              <a:solidFill>
                <a:srgbClr val="000000"/>
              </a:solidFill>
              <a:latin typeface="Arial"/>
            </a:endParaRPr>
          </a:p>
        </p:txBody>
      </p:sp>
      <p:pic>
        <p:nvPicPr>
          <p:cNvPr id="270" name="Google Shape;260;p52"/>
          <p:cNvPicPr/>
          <p:nvPr/>
        </p:nvPicPr>
        <p:blipFill>
          <a:blip r:embed="rId2"/>
          <a:stretch/>
        </p:blipFill>
        <p:spPr>
          <a:xfrm>
            <a:off x="152280" y="901080"/>
            <a:ext cx="11907360" cy="50457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Shape 1"/>
          <p:cNvSpPr txBox="1"/>
          <p:nvPr/>
        </p:nvSpPr>
        <p:spPr>
          <a:xfrm>
            <a:off x="609480" y="273600"/>
            <a:ext cx="10972080" cy="816120"/>
          </a:xfrm>
          <a:prstGeom prst="rect">
            <a:avLst/>
          </a:prstGeom>
          <a:noFill/>
          <a:ln>
            <a:noFill/>
          </a:ln>
        </p:spPr>
        <p:txBody>
          <a:bodyPr lIns="0" tIns="0" rIns="0" bIns="0" anchor="ctr">
            <a:noAutofit/>
          </a:bodyPr>
          <a:lstStyle/>
          <a:p>
            <a:pPr algn="ctr">
              <a:lnSpc>
                <a:spcPct val="100000"/>
              </a:lnSpc>
              <a:tabLst>
                <a:tab pos="0" algn="l"/>
              </a:tabLst>
            </a:pPr>
            <a:r>
              <a:rPr lang="en-US" sz="3000" b="1" strike="noStrike" spc="-1">
                <a:solidFill>
                  <a:srgbClr val="000000"/>
                </a:solidFill>
                <a:latin typeface="Arial"/>
                <a:ea typeface="Arial"/>
              </a:rPr>
              <a:t>	Early stopping and Model Check point</a:t>
            </a:r>
            <a:endParaRPr lang="en-IN" sz="3000" b="0" strike="noStrike" spc="-1">
              <a:solidFill>
                <a:srgbClr val="000000"/>
              </a:solidFill>
              <a:latin typeface="Arial"/>
            </a:endParaRPr>
          </a:p>
        </p:txBody>
      </p:sp>
      <p:sp>
        <p:nvSpPr>
          <p:cNvPr id="272" name="TextShape 2"/>
          <p:cNvSpPr txBox="1"/>
          <p:nvPr/>
        </p:nvSpPr>
        <p:spPr>
          <a:xfrm>
            <a:off x="609480" y="1604520"/>
            <a:ext cx="10972080" cy="3976920"/>
          </a:xfrm>
          <a:prstGeom prst="rect">
            <a:avLst/>
          </a:prstGeom>
          <a:noFill/>
          <a:ln>
            <a:noFill/>
          </a:ln>
        </p:spPr>
        <p:txBody>
          <a:bodyPr lIns="0" tIns="0" rIns="0" bIns="0">
            <a:normAutofit/>
          </a:bodyPr>
          <a:lstStyle/>
          <a:p>
            <a:endParaRPr lang="en-IN" sz="1400" b="0" strike="noStrike" spc="-1">
              <a:solidFill>
                <a:srgbClr val="000000"/>
              </a:solidFill>
              <a:latin typeface="Arial"/>
            </a:endParaRPr>
          </a:p>
        </p:txBody>
      </p:sp>
      <p:pic>
        <p:nvPicPr>
          <p:cNvPr id="273" name="Google Shape;267;p53"/>
          <p:cNvPicPr/>
          <p:nvPr/>
        </p:nvPicPr>
        <p:blipFill>
          <a:blip r:embed="rId2"/>
          <a:stretch/>
        </p:blipFill>
        <p:spPr>
          <a:xfrm>
            <a:off x="0" y="1090080"/>
            <a:ext cx="12191760" cy="52020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Shape 1"/>
          <p:cNvSpPr txBox="1"/>
          <p:nvPr/>
        </p:nvSpPr>
        <p:spPr>
          <a:xfrm>
            <a:off x="609480" y="273600"/>
            <a:ext cx="10972080" cy="546120"/>
          </a:xfrm>
          <a:prstGeom prst="rect">
            <a:avLst/>
          </a:prstGeom>
          <a:noFill/>
          <a:ln>
            <a:noFill/>
          </a:ln>
        </p:spPr>
        <p:txBody>
          <a:bodyPr lIns="0" tIns="0" rIns="0" bIns="0" anchor="ctr">
            <a:noAutofit/>
          </a:bodyPr>
          <a:lstStyle/>
          <a:p>
            <a:pPr algn="ctr">
              <a:lnSpc>
                <a:spcPct val="100000"/>
              </a:lnSpc>
              <a:tabLst>
                <a:tab pos="0" algn="l"/>
              </a:tabLst>
            </a:pPr>
            <a:r>
              <a:rPr lang="en-US" sz="3000" b="1" strike="noStrike" spc="-1">
                <a:solidFill>
                  <a:srgbClr val="000000"/>
                </a:solidFill>
                <a:latin typeface="Arial"/>
                <a:ea typeface="Arial"/>
              </a:rPr>
              <a:t>Model Training</a:t>
            </a:r>
            <a:endParaRPr lang="en-IN" sz="3000" b="0" strike="noStrike" spc="-1">
              <a:solidFill>
                <a:srgbClr val="000000"/>
              </a:solidFill>
              <a:latin typeface="Arial"/>
            </a:endParaRPr>
          </a:p>
        </p:txBody>
      </p:sp>
      <p:sp>
        <p:nvSpPr>
          <p:cNvPr id="275" name="TextShape 2"/>
          <p:cNvSpPr txBox="1"/>
          <p:nvPr/>
        </p:nvSpPr>
        <p:spPr>
          <a:xfrm>
            <a:off x="609480" y="1604520"/>
            <a:ext cx="10972080" cy="3976920"/>
          </a:xfrm>
          <a:prstGeom prst="rect">
            <a:avLst/>
          </a:prstGeom>
          <a:noFill/>
          <a:ln>
            <a:noFill/>
          </a:ln>
        </p:spPr>
        <p:txBody>
          <a:bodyPr lIns="0" tIns="0" rIns="0" bIns="0">
            <a:normAutofit/>
          </a:bodyPr>
          <a:lstStyle/>
          <a:p>
            <a:endParaRPr lang="en-IN" sz="1400" b="0" strike="noStrike" spc="-1">
              <a:solidFill>
                <a:srgbClr val="000000"/>
              </a:solidFill>
              <a:latin typeface="Arial"/>
            </a:endParaRPr>
          </a:p>
        </p:txBody>
      </p:sp>
      <p:pic>
        <p:nvPicPr>
          <p:cNvPr id="276" name="Google Shape;274;p54"/>
          <p:cNvPicPr/>
          <p:nvPr/>
        </p:nvPicPr>
        <p:blipFill>
          <a:blip r:embed="rId2"/>
          <a:stretch/>
        </p:blipFill>
        <p:spPr>
          <a:xfrm>
            <a:off x="0" y="820440"/>
            <a:ext cx="12191760" cy="52171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Google Shape;279;p55"/>
          <p:cNvPicPr/>
          <p:nvPr/>
        </p:nvPicPr>
        <p:blipFill>
          <a:blip r:embed="rId2"/>
          <a:stretch/>
        </p:blipFill>
        <p:spPr>
          <a:xfrm>
            <a:off x="0" y="560520"/>
            <a:ext cx="12191760" cy="54435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80" y="273600"/>
            <a:ext cx="10972440" cy="1049173"/>
          </a:xfrm>
        </p:spPr>
        <p:txBody>
          <a:bodyPr/>
          <a:lstStyle/>
          <a:p>
            <a:pPr algn="ctr"/>
            <a:r>
              <a:rPr lang="en-IN" sz="3200" b="1" dirty="0" smtClean="0"/>
              <a:t>CONVERT OUR MODEL TO TFLITE</a:t>
            </a:r>
            <a:endParaRPr lang="en-IN" sz="32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05" y="1966708"/>
            <a:ext cx="10439523" cy="3661735"/>
          </a:xfrm>
          <a:prstGeom prst="rect">
            <a:avLst/>
          </a:prstGeom>
        </p:spPr>
      </p:pic>
    </p:spTree>
    <p:extLst>
      <p:ext uri="{BB962C8B-B14F-4D97-AF65-F5344CB8AC3E}">
        <p14:creationId xmlns:p14="http://schemas.microsoft.com/office/powerpoint/2010/main" val="244237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extShape 1"/>
          <p:cNvSpPr txBox="1"/>
          <p:nvPr/>
        </p:nvSpPr>
        <p:spPr>
          <a:xfrm>
            <a:off x="609480" y="273600"/>
            <a:ext cx="10972080" cy="1144440"/>
          </a:xfrm>
          <a:prstGeom prst="rect">
            <a:avLst/>
          </a:prstGeom>
          <a:noFill/>
          <a:ln>
            <a:noFill/>
          </a:ln>
        </p:spPr>
        <p:txBody>
          <a:bodyPr lIns="0" tIns="0" rIns="0" bIns="0" anchor="ctr">
            <a:noAutofit/>
          </a:bodyPr>
          <a:lstStyle/>
          <a:p>
            <a:pPr algn="ctr">
              <a:lnSpc>
                <a:spcPct val="100000"/>
              </a:lnSpc>
              <a:tabLst>
                <a:tab pos="0" algn="l"/>
              </a:tabLst>
            </a:pPr>
            <a:r>
              <a:rPr lang="en-US" sz="3000" b="1" strike="noStrike" spc="-1" dirty="0">
                <a:solidFill>
                  <a:srgbClr val="000000"/>
                </a:solidFill>
                <a:latin typeface="Arial"/>
                <a:ea typeface="Arial"/>
              </a:rPr>
              <a:t>ACCURACY VS VALIDATION ACCURACY</a:t>
            </a:r>
            <a:endParaRPr lang="en-IN" sz="3000" b="0" strike="noStrike" spc="-1" dirty="0">
              <a:solidFill>
                <a:srgbClr val="000000"/>
              </a:solidFill>
              <a:latin typeface="Arial"/>
            </a:endParaRPr>
          </a:p>
        </p:txBody>
      </p:sp>
      <p:pic>
        <p:nvPicPr>
          <p:cNvPr id="279" name="Google Shape;285;p56"/>
          <p:cNvPicPr/>
          <p:nvPr/>
        </p:nvPicPr>
        <p:blipFill>
          <a:blip r:embed="rId2"/>
          <a:srcRect r="60180" b="35435"/>
          <a:stretch/>
        </p:blipFill>
        <p:spPr>
          <a:xfrm>
            <a:off x="6892920" y="1656000"/>
            <a:ext cx="4732200" cy="3292920"/>
          </a:xfrm>
          <a:prstGeom prst="rect">
            <a:avLst/>
          </a:prstGeom>
          <a:ln>
            <a:noFill/>
          </a:ln>
        </p:spPr>
      </p:pic>
      <p:sp>
        <p:nvSpPr>
          <p:cNvPr id="280" name="TextShape 2"/>
          <p:cNvSpPr txBox="1"/>
          <p:nvPr/>
        </p:nvSpPr>
        <p:spPr>
          <a:xfrm>
            <a:off x="609480" y="2694960"/>
            <a:ext cx="4732200" cy="2854800"/>
          </a:xfrm>
          <a:prstGeom prst="rect">
            <a:avLst/>
          </a:prstGeom>
          <a:noFill/>
          <a:ln>
            <a:noFill/>
          </a:ln>
        </p:spPr>
        <p:txBody>
          <a:bodyPr lIns="0" tIns="0" rIns="0" bIns="0">
            <a:normAutofit/>
          </a:bodyPr>
          <a:lstStyle/>
          <a:p>
            <a:pPr algn="ctr">
              <a:lnSpc>
                <a:spcPct val="100000"/>
              </a:lnSpc>
              <a:tabLst>
                <a:tab pos="0" algn="l"/>
              </a:tabLst>
            </a:pPr>
            <a:r>
              <a:rPr lang="en-US" sz="2100" b="0" strike="noStrike" spc="-1">
                <a:solidFill>
                  <a:srgbClr val="000000"/>
                </a:solidFill>
                <a:latin typeface="Arial"/>
                <a:ea typeface="Arial"/>
              </a:rPr>
              <a:t>The gap between accuracy and validation accuracy is not high.</a:t>
            </a:r>
            <a:endParaRPr lang="en-IN" sz="2100" b="0" strike="noStrike" spc="-1">
              <a:solidFill>
                <a:srgbClr val="000000"/>
              </a:solidFill>
              <a:latin typeface="Arial"/>
            </a:endParaRPr>
          </a:p>
          <a:p>
            <a:pPr>
              <a:lnSpc>
                <a:spcPct val="100000"/>
              </a:lnSpc>
              <a:tabLst>
                <a:tab pos="0" algn="l"/>
              </a:tabLst>
            </a:pPr>
            <a:endParaRPr lang="en-IN" sz="21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1"/>
          <p:cNvSpPr txBox="1"/>
          <p:nvPr/>
        </p:nvSpPr>
        <p:spPr>
          <a:xfrm>
            <a:off x="609480" y="273600"/>
            <a:ext cx="10972080" cy="1144440"/>
          </a:xfrm>
          <a:prstGeom prst="rect">
            <a:avLst/>
          </a:prstGeom>
          <a:noFill/>
          <a:ln>
            <a:noFill/>
          </a:ln>
        </p:spPr>
        <p:txBody>
          <a:bodyPr lIns="0" tIns="0" rIns="0" bIns="0" anchor="ctr">
            <a:noAutofit/>
          </a:bodyPr>
          <a:lstStyle/>
          <a:p>
            <a:pPr algn="ctr">
              <a:lnSpc>
                <a:spcPct val="100000"/>
              </a:lnSpc>
              <a:tabLst>
                <a:tab pos="0" algn="l"/>
              </a:tabLst>
            </a:pPr>
            <a:r>
              <a:rPr lang="en-US" sz="3000" b="1" strike="noStrike" spc="-1">
                <a:solidFill>
                  <a:srgbClr val="000000"/>
                </a:solidFill>
                <a:latin typeface="Arial"/>
                <a:ea typeface="Arial"/>
              </a:rPr>
              <a:t>LOSS VS VALIDATION LOSS</a:t>
            </a:r>
            <a:endParaRPr lang="en-IN" sz="3000" b="0" strike="noStrike" spc="-1">
              <a:solidFill>
                <a:srgbClr val="000000"/>
              </a:solidFill>
              <a:latin typeface="Arial"/>
            </a:endParaRPr>
          </a:p>
        </p:txBody>
      </p:sp>
      <p:sp>
        <p:nvSpPr>
          <p:cNvPr id="282" name="TextShape 2"/>
          <p:cNvSpPr txBox="1"/>
          <p:nvPr/>
        </p:nvSpPr>
        <p:spPr>
          <a:xfrm>
            <a:off x="609480" y="2300760"/>
            <a:ext cx="4896000" cy="3280680"/>
          </a:xfrm>
          <a:prstGeom prst="rect">
            <a:avLst/>
          </a:prstGeom>
          <a:noFill/>
          <a:ln>
            <a:noFill/>
          </a:ln>
        </p:spPr>
        <p:txBody>
          <a:bodyPr lIns="0" tIns="0" rIns="0" bIns="0">
            <a:normAutofit/>
          </a:bodyPr>
          <a:lstStyle/>
          <a:p>
            <a:pPr algn="ctr">
              <a:lnSpc>
                <a:spcPct val="100000"/>
              </a:lnSpc>
              <a:tabLst>
                <a:tab pos="0" algn="l"/>
              </a:tabLst>
            </a:pPr>
            <a:r>
              <a:rPr lang="en-US" sz="2100" b="0" strike="noStrike" spc="-1">
                <a:solidFill>
                  <a:srgbClr val="000000"/>
                </a:solidFill>
                <a:latin typeface="Arial"/>
                <a:ea typeface="Arial"/>
              </a:rPr>
              <a:t>Also the gap between the loss and validation loss is narrow too.</a:t>
            </a:r>
            <a:endParaRPr lang="en-IN" sz="2100" b="0" strike="noStrike" spc="-1">
              <a:solidFill>
                <a:srgbClr val="000000"/>
              </a:solidFill>
              <a:latin typeface="Arial"/>
            </a:endParaRPr>
          </a:p>
        </p:txBody>
      </p:sp>
      <p:pic>
        <p:nvPicPr>
          <p:cNvPr id="283" name="Google Shape;293;p57"/>
          <p:cNvPicPr/>
          <p:nvPr/>
        </p:nvPicPr>
        <p:blipFill>
          <a:blip r:embed="rId2"/>
          <a:srcRect r="65926" b="51849"/>
          <a:stretch/>
        </p:blipFill>
        <p:spPr>
          <a:xfrm>
            <a:off x="7209360" y="1768680"/>
            <a:ext cx="4152960" cy="2746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Shape 1"/>
          <p:cNvSpPr txBox="1"/>
          <p:nvPr/>
        </p:nvSpPr>
        <p:spPr>
          <a:xfrm>
            <a:off x="609480" y="273600"/>
            <a:ext cx="10972080" cy="1144440"/>
          </a:xfrm>
          <a:prstGeom prst="rect">
            <a:avLst/>
          </a:prstGeom>
          <a:noFill/>
          <a:ln>
            <a:noFill/>
          </a:ln>
        </p:spPr>
        <p:txBody>
          <a:bodyPr lIns="0" tIns="0" rIns="0" bIns="0" anchor="ctr">
            <a:noAutofit/>
          </a:bodyPr>
          <a:lstStyle/>
          <a:p>
            <a:pPr algn="ctr">
              <a:lnSpc>
                <a:spcPct val="100000"/>
              </a:lnSpc>
              <a:tabLst>
                <a:tab pos="0" algn="l"/>
              </a:tabLst>
            </a:pPr>
            <a:r>
              <a:rPr lang="en-US" sz="3000" b="1" strike="noStrike" spc="-1">
                <a:solidFill>
                  <a:srgbClr val="000000"/>
                </a:solidFill>
                <a:latin typeface="Arial"/>
                <a:ea typeface="Arial"/>
              </a:rPr>
              <a:t>RESULT</a:t>
            </a:r>
            <a:endParaRPr lang="en-IN" sz="3000" b="0" strike="noStrike" spc="-1">
              <a:solidFill>
                <a:srgbClr val="000000"/>
              </a:solidFill>
              <a:latin typeface="Arial"/>
            </a:endParaRPr>
          </a:p>
        </p:txBody>
      </p:sp>
      <p:pic>
        <p:nvPicPr>
          <p:cNvPr id="285" name="Google Shape;306;p59"/>
          <p:cNvPicPr/>
          <p:nvPr/>
        </p:nvPicPr>
        <p:blipFill>
          <a:blip r:embed="rId2"/>
          <a:srcRect l="6640" t="29974" r="37541" b="47965"/>
          <a:stretch/>
        </p:blipFill>
        <p:spPr>
          <a:xfrm>
            <a:off x="2332440" y="2088000"/>
            <a:ext cx="6804360" cy="19058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609840" y="79200"/>
            <a:ext cx="10972080" cy="1144440"/>
          </a:xfrm>
          <a:prstGeom prst="rect">
            <a:avLst/>
          </a:prstGeom>
          <a:noFill/>
          <a:ln>
            <a:noFill/>
          </a:ln>
        </p:spPr>
        <p:txBody>
          <a:bodyPr lIns="0" tIns="0" rIns="0" bIns="0" anchor="ctr">
            <a:noAutofit/>
          </a:bodyPr>
          <a:lstStyle/>
          <a:p>
            <a:pPr algn="ctr">
              <a:lnSpc>
                <a:spcPct val="100000"/>
              </a:lnSpc>
              <a:tabLst>
                <a:tab pos="0" algn="l"/>
              </a:tabLst>
            </a:pPr>
            <a:r>
              <a:rPr lang="en-US" sz="3000" b="1" strike="noStrike" spc="-1">
                <a:solidFill>
                  <a:srgbClr val="000000"/>
                </a:solidFill>
                <a:latin typeface="Arial"/>
                <a:ea typeface="Arial"/>
              </a:rPr>
              <a:t>OUTPUT</a:t>
            </a:r>
            <a:endParaRPr lang="en-IN" sz="3000" b="0" strike="noStrike" spc="-1">
              <a:solidFill>
                <a:srgbClr val="000000"/>
              </a:solidFill>
              <a:latin typeface="Arial"/>
            </a:endParaRPr>
          </a:p>
        </p:txBody>
      </p:sp>
      <p:pic>
        <p:nvPicPr>
          <p:cNvPr id="2" name="Picture 1"/>
          <p:cNvPicPr>
            <a:picLocks noChangeAspect="1"/>
          </p:cNvPicPr>
          <p:nvPr/>
        </p:nvPicPr>
        <p:blipFill>
          <a:blip r:embed="rId2"/>
          <a:stretch>
            <a:fillRect/>
          </a:stretch>
        </p:blipFill>
        <p:spPr>
          <a:xfrm>
            <a:off x="609840" y="1223640"/>
            <a:ext cx="10558270" cy="33437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1523880" y="1122480"/>
            <a:ext cx="9143280" cy="238680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6000" b="1" strike="noStrike" spc="-1">
                <a:solidFill>
                  <a:srgbClr val="000000"/>
                </a:solidFill>
                <a:latin typeface="Calibri"/>
                <a:ea typeface="Calibri"/>
              </a:rPr>
              <a:t>Plant Leaf Disease Detection </a:t>
            </a:r>
            <a:endParaRPr lang="en-IN" sz="6000" b="0" strike="noStrike" spc="-1">
              <a:latin typeface="Arial"/>
            </a:endParaRPr>
          </a:p>
        </p:txBody>
      </p:sp>
      <p:sp>
        <p:nvSpPr>
          <p:cNvPr id="242" name="CustomShape 2"/>
          <p:cNvSpPr/>
          <p:nvPr/>
        </p:nvSpPr>
        <p:spPr>
          <a:xfrm>
            <a:off x="1523880" y="3602160"/>
            <a:ext cx="9143280" cy="16549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90000"/>
              </a:lnSpc>
              <a:tabLst>
                <a:tab pos="0" algn="l"/>
              </a:tabLst>
            </a:pPr>
            <a:r>
              <a:rPr lang="en-US" sz="2400" b="0" strike="noStrike" spc="-1">
                <a:solidFill>
                  <a:srgbClr val="000000"/>
                </a:solidFill>
                <a:latin typeface="Calibri"/>
                <a:ea typeface="Calibri"/>
              </a:rPr>
              <a:t> </a:t>
            </a:r>
            <a:endParaRPr lang="en-IN"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b="1" dirty="0" smtClean="0"/>
              <a:t>APPLICATION DEMONSTRATION</a:t>
            </a:r>
            <a:endParaRPr lang="en-IN" sz="3200" b="1" dirty="0"/>
          </a:p>
        </p:txBody>
      </p:sp>
      <p:pic>
        <p:nvPicPr>
          <p:cNvPr id="3" name="Picture 2"/>
          <p:cNvPicPr>
            <a:picLocks noChangeAspect="1"/>
          </p:cNvPicPr>
          <p:nvPr/>
        </p:nvPicPr>
        <p:blipFill>
          <a:blip r:embed="rId2"/>
          <a:stretch>
            <a:fillRect/>
          </a:stretch>
        </p:blipFill>
        <p:spPr>
          <a:xfrm>
            <a:off x="609480" y="1207362"/>
            <a:ext cx="2586482" cy="5408099"/>
          </a:xfrm>
          <a:prstGeom prst="rect">
            <a:avLst/>
          </a:prstGeom>
        </p:spPr>
      </p:pic>
      <p:pic>
        <p:nvPicPr>
          <p:cNvPr id="4" name="Picture 3"/>
          <p:cNvPicPr>
            <a:picLocks noChangeAspect="1"/>
          </p:cNvPicPr>
          <p:nvPr/>
        </p:nvPicPr>
        <p:blipFill>
          <a:blip r:embed="rId3"/>
          <a:stretch>
            <a:fillRect/>
          </a:stretch>
        </p:blipFill>
        <p:spPr>
          <a:xfrm>
            <a:off x="4736752" y="1259385"/>
            <a:ext cx="2543792" cy="5361915"/>
          </a:xfrm>
          <a:prstGeom prst="rect">
            <a:avLst/>
          </a:prstGeom>
        </p:spPr>
      </p:pic>
      <p:pic>
        <p:nvPicPr>
          <p:cNvPr id="5" name="Picture 4"/>
          <p:cNvPicPr>
            <a:picLocks noChangeAspect="1"/>
          </p:cNvPicPr>
          <p:nvPr/>
        </p:nvPicPr>
        <p:blipFill>
          <a:blip r:embed="rId4"/>
          <a:stretch>
            <a:fillRect/>
          </a:stretch>
        </p:blipFill>
        <p:spPr>
          <a:xfrm>
            <a:off x="8821334" y="1259134"/>
            <a:ext cx="2630859" cy="5362419"/>
          </a:xfrm>
          <a:prstGeom prst="rect">
            <a:avLst/>
          </a:prstGeom>
        </p:spPr>
      </p:pic>
    </p:spTree>
    <p:extLst>
      <p:ext uri="{BB962C8B-B14F-4D97-AF65-F5344CB8AC3E}">
        <p14:creationId xmlns:p14="http://schemas.microsoft.com/office/powerpoint/2010/main" val="138706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Google Shape;319;p61"/>
          <p:cNvPicPr/>
          <p:nvPr/>
        </p:nvPicPr>
        <p:blipFill>
          <a:blip r:embed="rId2"/>
          <a:stretch/>
        </p:blipFill>
        <p:spPr>
          <a:xfrm>
            <a:off x="6466680" y="1850760"/>
            <a:ext cx="4465080" cy="2833560"/>
          </a:xfrm>
          <a:prstGeom prst="rect">
            <a:avLst/>
          </a:prstGeom>
          <a:ln>
            <a:noFill/>
          </a:ln>
        </p:spPr>
      </p:pic>
      <p:sp>
        <p:nvSpPr>
          <p:cNvPr id="291" name="CustomShape 1"/>
          <p:cNvSpPr/>
          <p:nvPr/>
        </p:nvSpPr>
        <p:spPr>
          <a:xfrm>
            <a:off x="1244520" y="2997360"/>
            <a:ext cx="3661200" cy="7686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US" sz="4400" b="0" strike="noStrike" spc="-1">
                <a:solidFill>
                  <a:srgbClr val="C00000"/>
                </a:solidFill>
                <a:latin typeface="Libre Baskerville"/>
                <a:ea typeface="Libre Baskerville"/>
              </a:rPr>
              <a:t>THANK YOU</a:t>
            </a:r>
            <a:endParaRPr lang="en-IN"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720000" y="504000"/>
            <a:ext cx="9947160" cy="791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tabLst>
                <a:tab pos="0" algn="l"/>
              </a:tabLst>
            </a:pPr>
            <a:r>
              <a:rPr lang="en-US" sz="3000" b="1" strike="noStrike" spc="-1">
                <a:solidFill>
                  <a:srgbClr val="000000"/>
                </a:solidFill>
                <a:latin typeface="Arial"/>
                <a:ea typeface="Arial"/>
              </a:rPr>
              <a:t>MAIN PURPOSE OF PROJECT:</a:t>
            </a:r>
            <a:endParaRPr lang="en-IN" sz="3000" b="0" strike="noStrike" spc="-1">
              <a:latin typeface="Arial"/>
            </a:endParaRPr>
          </a:p>
        </p:txBody>
      </p:sp>
      <p:sp>
        <p:nvSpPr>
          <p:cNvPr id="244" name="CustomShape 2"/>
          <p:cNvSpPr/>
          <p:nvPr/>
        </p:nvSpPr>
        <p:spPr>
          <a:xfrm>
            <a:off x="609480" y="1604520"/>
            <a:ext cx="10972080" cy="3976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640">
              <a:lnSpc>
                <a:spcPct val="100000"/>
              </a:lnSpc>
              <a:buClr>
                <a:srgbClr val="000000"/>
              </a:buClr>
              <a:buSzPct val="60000"/>
              <a:buFont typeface="Noto Sans Symbols"/>
              <a:buChar char="●"/>
            </a:pPr>
            <a:r>
              <a:rPr lang="en-US" sz="2800" b="0" strike="noStrike" spc="-1">
                <a:solidFill>
                  <a:srgbClr val="000000"/>
                </a:solidFill>
                <a:latin typeface="Calibri"/>
                <a:ea typeface="Calibri"/>
              </a:rPr>
              <a:t>This project is about collecting images of various infected, good and seemingly infected plant leafs. Then apply image processing on the images and predict the infected plant leaf’s using Deep Learning + Image Processing.</a:t>
            </a:r>
            <a:endParaRPr lang="en-IN" sz="2800" b="0" strike="noStrike" spc="-1">
              <a:latin typeface="Arial"/>
            </a:endParaRPr>
          </a:p>
          <a:p>
            <a:pPr marL="432000" indent="-323640">
              <a:lnSpc>
                <a:spcPct val="100000"/>
              </a:lnSpc>
              <a:buClr>
                <a:srgbClr val="000000"/>
              </a:buClr>
              <a:buSzPct val="60000"/>
              <a:buFont typeface="Noto Sans Symbols"/>
              <a:buChar char="●"/>
            </a:pPr>
            <a:r>
              <a:rPr lang="en-US" sz="2800" b="0" strike="noStrike" spc="-1">
                <a:solidFill>
                  <a:srgbClr val="000000"/>
                </a:solidFill>
                <a:latin typeface="Calibri"/>
                <a:ea typeface="Calibri"/>
              </a:rPr>
              <a:t>The main purpose is detect the diseased part of the leaf. Using python, Convolutional neural network are implemented in order to classify the diseased part. Aim is to detect the diseased part by finding the optimum way with minimum cost.</a:t>
            </a:r>
            <a:endParaRPr lang="en-IN"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1523880" y="504000"/>
            <a:ext cx="9143280" cy="503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tabLst>
                <a:tab pos="0" algn="l"/>
              </a:tabLst>
            </a:pPr>
            <a:r>
              <a:rPr lang="en-US" sz="3000" b="1" strike="noStrike" spc="-1">
                <a:solidFill>
                  <a:srgbClr val="000000"/>
                </a:solidFill>
                <a:latin typeface="Calibri"/>
                <a:ea typeface="Calibri"/>
              </a:rPr>
              <a:t>Libraries Required:</a:t>
            </a:r>
            <a:endParaRPr lang="en-IN" sz="3000" b="0" strike="noStrike" spc="-1">
              <a:latin typeface="Arial"/>
            </a:endParaRPr>
          </a:p>
        </p:txBody>
      </p:sp>
      <p:sp>
        <p:nvSpPr>
          <p:cNvPr id="246" name="CustomShape 2"/>
          <p:cNvSpPr/>
          <p:nvPr/>
        </p:nvSpPr>
        <p:spPr>
          <a:xfrm>
            <a:off x="609480" y="1604520"/>
            <a:ext cx="10972080" cy="3976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640">
              <a:lnSpc>
                <a:spcPct val="100000"/>
              </a:lnSpc>
              <a:buClr>
                <a:srgbClr val="000000"/>
              </a:buClr>
              <a:buSzPct val="60000"/>
              <a:buFont typeface="Noto Sans Symbols"/>
              <a:buChar char="●"/>
            </a:pPr>
            <a:r>
              <a:rPr lang="en-US" sz="2800" b="0" strike="noStrike" spc="-1">
                <a:solidFill>
                  <a:srgbClr val="000000"/>
                </a:solidFill>
                <a:latin typeface="Calibri"/>
                <a:ea typeface="Calibri"/>
              </a:rPr>
              <a:t>Tensorflow</a:t>
            </a:r>
            <a:endParaRPr lang="en-IN" sz="2800" b="0" strike="noStrike" spc="-1">
              <a:latin typeface="Arial"/>
            </a:endParaRPr>
          </a:p>
          <a:p>
            <a:pPr marL="432000" indent="-323640">
              <a:lnSpc>
                <a:spcPct val="100000"/>
              </a:lnSpc>
              <a:spcBef>
                <a:spcPts val="1417"/>
              </a:spcBef>
              <a:buClr>
                <a:srgbClr val="000000"/>
              </a:buClr>
              <a:buSzPct val="60000"/>
              <a:buFont typeface="Noto Sans Symbols"/>
              <a:buChar char="●"/>
            </a:pPr>
            <a:r>
              <a:rPr lang="en-US" sz="2800" b="0" strike="noStrike" spc="-1">
                <a:solidFill>
                  <a:srgbClr val="000000"/>
                </a:solidFill>
                <a:latin typeface="Calibri"/>
                <a:ea typeface="Calibri"/>
              </a:rPr>
              <a:t>Keras</a:t>
            </a:r>
            <a:endParaRPr lang="en-IN" sz="2800" b="0" strike="noStrike" spc="-1">
              <a:latin typeface="Arial"/>
            </a:endParaRPr>
          </a:p>
          <a:p>
            <a:pPr marL="432000" indent="-323640">
              <a:lnSpc>
                <a:spcPct val="100000"/>
              </a:lnSpc>
              <a:spcBef>
                <a:spcPts val="1417"/>
              </a:spcBef>
              <a:buClr>
                <a:srgbClr val="000000"/>
              </a:buClr>
              <a:buSzPct val="60000"/>
              <a:buFont typeface="Noto Sans Symbols"/>
              <a:buChar char="●"/>
            </a:pPr>
            <a:r>
              <a:rPr lang="en-US" sz="2800" b="0" strike="noStrike" spc="-1">
                <a:solidFill>
                  <a:srgbClr val="000000"/>
                </a:solidFill>
                <a:latin typeface="Calibri"/>
                <a:ea typeface="Calibri"/>
              </a:rPr>
              <a:t>Jupyter notebook</a:t>
            </a:r>
            <a:endParaRPr lang="en-IN" sz="2800" b="0" strike="noStrike" spc="-1">
              <a:latin typeface="Arial"/>
            </a:endParaRPr>
          </a:p>
          <a:p>
            <a:pPr marL="432000" indent="-323640">
              <a:lnSpc>
                <a:spcPct val="100000"/>
              </a:lnSpc>
              <a:spcBef>
                <a:spcPts val="1417"/>
              </a:spcBef>
              <a:buClr>
                <a:srgbClr val="000000"/>
              </a:buClr>
              <a:buSzPct val="60000"/>
              <a:buFont typeface="Noto Sans Symbols"/>
              <a:buChar char="●"/>
            </a:pPr>
            <a:r>
              <a:rPr lang="en-US" sz="2800" b="0" strike="noStrike" spc="-1">
                <a:solidFill>
                  <a:srgbClr val="000000"/>
                </a:solidFill>
                <a:latin typeface="Calibri"/>
                <a:ea typeface="Calibri"/>
              </a:rPr>
              <a:t>Scikit learn</a:t>
            </a:r>
            <a:endParaRPr lang="en-IN" sz="2800" b="0" strike="noStrike" spc="-1">
              <a:latin typeface="Arial"/>
            </a:endParaRPr>
          </a:p>
          <a:p>
            <a:pPr marL="432000" indent="-323640">
              <a:lnSpc>
                <a:spcPct val="100000"/>
              </a:lnSpc>
              <a:spcBef>
                <a:spcPts val="1417"/>
              </a:spcBef>
              <a:buClr>
                <a:srgbClr val="000000"/>
              </a:buClr>
              <a:buSzPct val="60000"/>
              <a:buFont typeface="Noto Sans Symbols"/>
              <a:buChar char="●"/>
            </a:pPr>
            <a:r>
              <a:rPr lang="en-US" sz="2800" b="0" strike="noStrike" spc="-1">
                <a:solidFill>
                  <a:srgbClr val="000000"/>
                </a:solidFill>
                <a:latin typeface="Calibri"/>
                <a:ea typeface="Calibri"/>
              </a:rPr>
              <a:t>Pickle</a:t>
            </a:r>
            <a:endParaRPr lang="en-IN" sz="2800" b="0" strike="noStrike" spc="-1">
              <a:latin typeface="Arial"/>
            </a:endParaRPr>
          </a:p>
          <a:p>
            <a:pPr marL="432000" indent="-323640">
              <a:lnSpc>
                <a:spcPct val="100000"/>
              </a:lnSpc>
              <a:spcBef>
                <a:spcPts val="1417"/>
              </a:spcBef>
              <a:buClr>
                <a:srgbClr val="000000"/>
              </a:buClr>
              <a:buSzPct val="60000"/>
              <a:buFont typeface="Noto Sans Symbols"/>
              <a:buChar char="●"/>
            </a:pPr>
            <a:r>
              <a:rPr lang="en-US" sz="2800" b="0" strike="noStrike" spc="-1">
                <a:solidFill>
                  <a:srgbClr val="000000"/>
                </a:solidFill>
                <a:latin typeface="Calibri"/>
                <a:ea typeface="Calibri"/>
              </a:rPr>
              <a:t>OpenCV</a:t>
            </a:r>
            <a:endParaRPr lang="en-IN"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1523880" y="288000"/>
            <a:ext cx="9143280" cy="863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en-US" sz="3000" b="1" strike="noStrike" spc="-1">
                <a:solidFill>
                  <a:srgbClr val="000000"/>
                </a:solidFill>
                <a:latin typeface="Calibri"/>
                <a:ea typeface="Calibri"/>
              </a:rPr>
              <a:t>WORKFLOW</a:t>
            </a:r>
            <a:endParaRPr lang="en-IN" sz="3000" b="0" strike="noStrike" spc="-1">
              <a:latin typeface="Arial"/>
            </a:endParaRPr>
          </a:p>
        </p:txBody>
      </p:sp>
      <p:pic>
        <p:nvPicPr>
          <p:cNvPr id="248" name="Google Shape;204;p44"/>
          <p:cNvPicPr/>
          <p:nvPr/>
        </p:nvPicPr>
        <p:blipFill>
          <a:blip r:embed="rId2"/>
          <a:srcRect t="1292"/>
          <a:stretch/>
        </p:blipFill>
        <p:spPr>
          <a:xfrm>
            <a:off x="70200" y="1236960"/>
            <a:ext cx="12121560" cy="46414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stomShape 1"/>
          <p:cNvSpPr/>
          <p:nvPr/>
        </p:nvSpPr>
        <p:spPr>
          <a:xfrm>
            <a:off x="1523880" y="1122480"/>
            <a:ext cx="9143280" cy="2386800"/>
          </a:xfrm>
          <a:prstGeom prst="rect">
            <a:avLst/>
          </a:prstGeom>
          <a:noFill/>
          <a:ln>
            <a:noFill/>
          </a:ln>
        </p:spPr>
        <p:style>
          <a:lnRef idx="0">
            <a:scrgbClr r="0" g="0" b="0"/>
          </a:lnRef>
          <a:fillRef idx="0">
            <a:scrgbClr r="0" g="0" b="0"/>
          </a:fillRef>
          <a:effectRef idx="0">
            <a:scrgbClr r="0" g="0" b="0"/>
          </a:effectRef>
          <a:fontRef idx="minor"/>
        </p:style>
      </p:sp>
      <p:sp>
        <p:nvSpPr>
          <p:cNvPr id="250" name="CustomShape 2"/>
          <p:cNvSpPr/>
          <p:nvPr/>
        </p:nvSpPr>
        <p:spPr>
          <a:xfrm>
            <a:off x="609480" y="1604520"/>
            <a:ext cx="10972080" cy="3976920"/>
          </a:xfrm>
          <a:prstGeom prst="rect">
            <a:avLst/>
          </a:prstGeom>
          <a:noFill/>
          <a:ln>
            <a:noFill/>
          </a:ln>
        </p:spPr>
        <p:style>
          <a:lnRef idx="0">
            <a:scrgbClr r="0" g="0" b="0"/>
          </a:lnRef>
          <a:fillRef idx="0">
            <a:scrgbClr r="0" g="0" b="0"/>
          </a:fillRef>
          <a:effectRef idx="0">
            <a:scrgbClr r="0" g="0" b="0"/>
          </a:effectRef>
          <a:fontRef idx="minor"/>
        </p:style>
      </p:sp>
      <p:sp>
        <p:nvSpPr>
          <p:cNvPr id="251" name="TextShape 3"/>
          <p:cNvSpPr txBox="1"/>
          <p:nvPr/>
        </p:nvSpPr>
        <p:spPr>
          <a:xfrm>
            <a:off x="609480" y="273600"/>
            <a:ext cx="10972080" cy="1144440"/>
          </a:xfrm>
          <a:prstGeom prst="rect">
            <a:avLst/>
          </a:prstGeom>
          <a:noFill/>
          <a:ln>
            <a:noFill/>
          </a:ln>
        </p:spPr>
        <p:txBody>
          <a:bodyPr lIns="0" tIns="0" rIns="0" bIns="0" anchor="ctr">
            <a:noAutofit/>
          </a:bodyPr>
          <a:lstStyle/>
          <a:p>
            <a:pPr>
              <a:lnSpc>
                <a:spcPct val="100000"/>
              </a:lnSpc>
              <a:tabLst>
                <a:tab pos="0" algn="l"/>
              </a:tabLst>
            </a:pPr>
            <a:r>
              <a:rPr lang="en-US" sz="3000" b="1" strike="noStrike" spc="-1">
                <a:solidFill>
                  <a:srgbClr val="000000"/>
                </a:solidFill>
                <a:latin typeface="Arial"/>
                <a:ea typeface="Arial"/>
              </a:rPr>
              <a:t>Dataset used in project:</a:t>
            </a:r>
            <a:endParaRPr lang="en-IN" sz="3000" b="0" strike="noStrike" spc="-1">
              <a:solidFill>
                <a:srgbClr val="000000"/>
              </a:solidFill>
              <a:latin typeface="Arial"/>
            </a:endParaRPr>
          </a:p>
        </p:txBody>
      </p:sp>
      <p:sp>
        <p:nvSpPr>
          <p:cNvPr id="252" name="TextShape 4"/>
          <p:cNvSpPr txBox="1"/>
          <p:nvPr/>
        </p:nvSpPr>
        <p:spPr>
          <a:xfrm>
            <a:off x="609480" y="1604520"/>
            <a:ext cx="10972080" cy="3976920"/>
          </a:xfrm>
          <a:prstGeom prst="rect">
            <a:avLst/>
          </a:prstGeom>
          <a:noFill/>
          <a:ln>
            <a:noFill/>
          </a:ln>
        </p:spPr>
        <p:txBody>
          <a:bodyPr lIns="0" tIns="0" rIns="0" bIns="0">
            <a:normAutofit/>
          </a:bodyPr>
          <a:lstStyle/>
          <a:p>
            <a:pPr marL="457200" indent="-329760">
              <a:lnSpc>
                <a:spcPct val="100000"/>
              </a:lnSpc>
              <a:buClr>
                <a:srgbClr val="000000"/>
              </a:buClr>
              <a:buFont typeface="Arial"/>
              <a:buChar char="●"/>
            </a:pPr>
            <a:r>
              <a:rPr lang="en-US" sz="2000" b="0" strike="noStrike" spc="-1">
                <a:solidFill>
                  <a:srgbClr val="000000"/>
                </a:solidFill>
                <a:latin typeface="Arial"/>
                <a:ea typeface="Arial"/>
              </a:rPr>
              <a:t>We used dataset from kaggle. i.e. New Plant Diseases Dataset (Image dataset containing different healthy and unhealthy crop leaves).</a:t>
            </a:r>
            <a:endParaRPr lang="en-IN" sz="2000" b="0" strike="noStrike" spc="-1">
              <a:solidFill>
                <a:srgbClr val="000000"/>
              </a:solidFill>
              <a:latin typeface="Arial"/>
            </a:endParaRPr>
          </a:p>
          <a:p>
            <a:pPr marL="457200" indent="-329760">
              <a:lnSpc>
                <a:spcPct val="100000"/>
              </a:lnSpc>
              <a:buClr>
                <a:srgbClr val="000000"/>
              </a:buClr>
              <a:buFont typeface="Arial"/>
              <a:buChar char="●"/>
            </a:pPr>
            <a:r>
              <a:rPr lang="en-US" sz="2000" b="0" strike="noStrike" spc="-1">
                <a:solidFill>
                  <a:srgbClr val="000000"/>
                </a:solidFill>
                <a:latin typeface="Arial"/>
                <a:ea typeface="Arial"/>
              </a:rPr>
              <a:t>This dataset is recreated using offline augmentation from the original dataset.</a:t>
            </a:r>
            <a:endParaRPr lang="en-IN" sz="2000" b="0" strike="noStrike" spc="-1">
              <a:solidFill>
                <a:srgbClr val="000000"/>
              </a:solidFill>
              <a:latin typeface="Arial"/>
            </a:endParaRPr>
          </a:p>
          <a:p>
            <a:pPr marL="457200" indent="-329760">
              <a:lnSpc>
                <a:spcPct val="100000"/>
              </a:lnSpc>
              <a:buClr>
                <a:srgbClr val="000000"/>
              </a:buClr>
              <a:buFont typeface="Arial"/>
              <a:buChar char="●"/>
            </a:pPr>
            <a:r>
              <a:rPr lang="en-US" sz="2000" b="0" strike="noStrike" spc="-1">
                <a:solidFill>
                  <a:srgbClr val="000000"/>
                </a:solidFill>
                <a:latin typeface="Arial"/>
                <a:ea typeface="Arial"/>
              </a:rPr>
              <a:t>This dataset consists of about 87K RGB images of healthy and diseased crop leaves which is categorized into 38 different classes.</a:t>
            </a:r>
            <a:endParaRPr lang="en-IN" sz="2000" b="0" strike="noStrike" spc="-1">
              <a:solidFill>
                <a:srgbClr val="000000"/>
              </a:solidFill>
              <a:latin typeface="Arial"/>
            </a:endParaRPr>
          </a:p>
          <a:p>
            <a:pPr marL="457200" indent="-329760">
              <a:lnSpc>
                <a:spcPct val="100000"/>
              </a:lnSpc>
              <a:buClr>
                <a:srgbClr val="000000"/>
              </a:buClr>
              <a:buFont typeface="Arial"/>
              <a:buChar char="●"/>
            </a:pPr>
            <a:r>
              <a:rPr lang="en-US" sz="2000" b="0" strike="noStrike" spc="-1">
                <a:solidFill>
                  <a:srgbClr val="000000"/>
                </a:solidFill>
                <a:latin typeface="Arial"/>
                <a:ea typeface="Arial"/>
              </a:rPr>
              <a:t>The total dataset is divided into 80/20 ratio of training and validation set preserving the directory structure. A new directory containing 33 test images is created later for prediction purpose.</a:t>
            </a:r>
            <a:endParaRPr lang="en-IN" sz="2000" b="0" strike="noStrike" spc="-1">
              <a:solidFill>
                <a:srgbClr val="000000"/>
              </a:solidFill>
              <a:latin typeface="Arial"/>
            </a:endParaRPr>
          </a:p>
          <a:p>
            <a:pPr>
              <a:lnSpc>
                <a:spcPct val="100000"/>
              </a:lnSpc>
              <a:tabLst>
                <a:tab pos="0" algn="l"/>
              </a:tabLst>
            </a:pPr>
            <a:endParaRPr lang="en-IN"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extShape 1"/>
          <p:cNvSpPr txBox="1"/>
          <p:nvPr/>
        </p:nvSpPr>
        <p:spPr>
          <a:xfrm>
            <a:off x="609480" y="273600"/>
            <a:ext cx="10972080" cy="1144440"/>
          </a:xfrm>
          <a:prstGeom prst="rect">
            <a:avLst/>
          </a:prstGeom>
          <a:noFill/>
          <a:ln>
            <a:noFill/>
          </a:ln>
        </p:spPr>
        <p:txBody>
          <a:bodyPr lIns="0" tIns="0" rIns="0" bIns="0" anchor="ctr">
            <a:noAutofit/>
          </a:bodyPr>
          <a:lstStyle/>
          <a:p>
            <a:pPr>
              <a:lnSpc>
                <a:spcPct val="100000"/>
              </a:lnSpc>
              <a:tabLst>
                <a:tab pos="0" algn="l"/>
              </a:tabLst>
            </a:pPr>
            <a:r>
              <a:rPr lang="en-US" sz="3000" b="1" strike="noStrike" spc="-1">
                <a:solidFill>
                  <a:srgbClr val="000000"/>
                </a:solidFill>
                <a:latin typeface="Arial"/>
                <a:ea typeface="Arial"/>
              </a:rPr>
              <a:t>Images From Dataset:</a:t>
            </a:r>
            <a:endParaRPr lang="en-IN" sz="3000" b="0" strike="noStrike" spc="-1">
              <a:solidFill>
                <a:srgbClr val="000000"/>
              </a:solidFill>
              <a:latin typeface="Arial"/>
            </a:endParaRPr>
          </a:p>
        </p:txBody>
      </p:sp>
      <p:pic>
        <p:nvPicPr>
          <p:cNvPr id="254" name="Google Shape;218;p46"/>
          <p:cNvPicPr/>
          <p:nvPr/>
        </p:nvPicPr>
        <p:blipFill>
          <a:blip r:embed="rId2"/>
          <a:stretch/>
        </p:blipFill>
        <p:spPr>
          <a:xfrm>
            <a:off x="982080" y="1583280"/>
            <a:ext cx="4276440" cy="4295520"/>
          </a:xfrm>
          <a:prstGeom prst="rect">
            <a:avLst/>
          </a:prstGeom>
          <a:ln>
            <a:noFill/>
          </a:ln>
        </p:spPr>
      </p:pic>
      <p:pic>
        <p:nvPicPr>
          <p:cNvPr id="255" name="Google Shape;219;p46"/>
          <p:cNvPicPr/>
          <p:nvPr/>
        </p:nvPicPr>
        <p:blipFill>
          <a:blip r:embed="rId3"/>
          <a:stretch/>
        </p:blipFill>
        <p:spPr>
          <a:xfrm>
            <a:off x="5945040" y="1307160"/>
            <a:ext cx="5438520" cy="45716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Shape 1"/>
          <p:cNvSpPr txBox="1"/>
          <p:nvPr/>
        </p:nvSpPr>
        <p:spPr>
          <a:xfrm>
            <a:off x="609480" y="273600"/>
            <a:ext cx="10972080" cy="682920"/>
          </a:xfrm>
          <a:prstGeom prst="rect">
            <a:avLst/>
          </a:prstGeom>
          <a:noFill/>
          <a:ln>
            <a:noFill/>
          </a:ln>
        </p:spPr>
        <p:txBody>
          <a:bodyPr lIns="0" tIns="0" rIns="0" bIns="0" anchor="ctr">
            <a:noAutofit/>
          </a:bodyPr>
          <a:lstStyle/>
          <a:p>
            <a:pPr algn="ctr">
              <a:lnSpc>
                <a:spcPct val="100000"/>
              </a:lnSpc>
              <a:tabLst>
                <a:tab pos="0" algn="l"/>
              </a:tabLst>
            </a:pPr>
            <a:r>
              <a:rPr lang="en-US" sz="3000" b="1" strike="noStrike" spc="-1">
                <a:solidFill>
                  <a:srgbClr val="000000"/>
                </a:solidFill>
                <a:latin typeface="Arial"/>
                <a:ea typeface="Arial"/>
              </a:rPr>
              <a:t>PREPROCESSING</a:t>
            </a:r>
            <a:endParaRPr lang="en-IN" sz="3000" b="0" strike="noStrike" spc="-1">
              <a:solidFill>
                <a:srgbClr val="000000"/>
              </a:solidFill>
              <a:latin typeface="Arial"/>
            </a:endParaRPr>
          </a:p>
        </p:txBody>
      </p:sp>
      <p:sp>
        <p:nvSpPr>
          <p:cNvPr id="260" name="TextShape 2"/>
          <p:cNvSpPr txBox="1"/>
          <p:nvPr/>
        </p:nvSpPr>
        <p:spPr>
          <a:xfrm>
            <a:off x="609480" y="1604520"/>
            <a:ext cx="10972080" cy="3976920"/>
          </a:xfrm>
          <a:prstGeom prst="rect">
            <a:avLst/>
          </a:prstGeom>
          <a:noFill/>
          <a:ln>
            <a:noFill/>
          </a:ln>
        </p:spPr>
        <p:txBody>
          <a:bodyPr lIns="0" tIns="0" rIns="0" bIns="0">
            <a:normAutofit/>
          </a:bodyPr>
          <a:lstStyle/>
          <a:p>
            <a:endParaRPr lang="en-IN" sz="1400" b="0" strike="noStrike" spc="-1">
              <a:solidFill>
                <a:srgbClr val="000000"/>
              </a:solidFill>
              <a:latin typeface="Arial"/>
            </a:endParaRPr>
          </a:p>
        </p:txBody>
      </p:sp>
      <p:pic>
        <p:nvPicPr>
          <p:cNvPr id="261" name="Google Shape;239;p49"/>
          <p:cNvPicPr/>
          <p:nvPr/>
        </p:nvPicPr>
        <p:blipFill>
          <a:blip r:embed="rId2"/>
          <a:stretch/>
        </p:blipFill>
        <p:spPr>
          <a:xfrm>
            <a:off x="0" y="901080"/>
            <a:ext cx="12191760" cy="57124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extShape 1"/>
          <p:cNvSpPr txBox="1"/>
          <p:nvPr/>
        </p:nvSpPr>
        <p:spPr>
          <a:xfrm>
            <a:off x="609480" y="273600"/>
            <a:ext cx="10972080" cy="1144440"/>
          </a:xfrm>
          <a:prstGeom prst="rect">
            <a:avLst/>
          </a:prstGeom>
          <a:noFill/>
          <a:ln>
            <a:noFill/>
          </a:ln>
        </p:spPr>
        <p:txBody>
          <a:bodyPr lIns="0" tIns="0" rIns="0" bIns="0" anchor="ctr">
            <a:noAutofit/>
          </a:bodyPr>
          <a:lstStyle/>
          <a:p>
            <a:endParaRPr lang="en-IN" sz="1400" b="0" strike="noStrike" spc="-1">
              <a:solidFill>
                <a:srgbClr val="000000"/>
              </a:solidFill>
              <a:latin typeface="Arial"/>
            </a:endParaRPr>
          </a:p>
        </p:txBody>
      </p:sp>
      <p:sp>
        <p:nvSpPr>
          <p:cNvPr id="263" name="TextShape 2"/>
          <p:cNvSpPr txBox="1"/>
          <p:nvPr/>
        </p:nvSpPr>
        <p:spPr>
          <a:xfrm>
            <a:off x="609480" y="1604520"/>
            <a:ext cx="10972080" cy="3976920"/>
          </a:xfrm>
          <a:prstGeom prst="rect">
            <a:avLst/>
          </a:prstGeom>
          <a:noFill/>
          <a:ln>
            <a:noFill/>
          </a:ln>
        </p:spPr>
        <p:txBody>
          <a:bodyPr lIns="0" tIns="0" rIns="0" bIns="0">
            <a:normAutofit/>
          </a:bodyPr>
          <a:lstStyle/>
          <a:p>
            <a:endParaRPr lang="en-IN" sz="1400" b="0" strike="noStrike" spc="-1">
              <a:solidFill>
                <a:srgbClr val="000000"/>
              </a:solidFill>
              <a:latin typeface="Arial"/>
            </a:endParaRPr>
          </a:p>
        </p:txBody>
      </p:sp>
      <p:pic>
        <p:nvPicPr>
          <p:cNvPr id="264" name="Google Shape;246;p50"/>
          <p:cNvPicPr/>
          <p:nvPr/>
        </p:nvPicPr>
        <p:blipFill>
          <a:blip r:embed="rId2"/>
          <a:stretch/>
        </p:blipFill>
        <p:spPr>
          <a:xfrm>
            <a:off x="0" y="302760"/>
            <a:ext cx="12191760" cy="59108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TotalTime>
  <Words>257</Words>
  <Application>Microsoft Office PowerPoint</Application>
  <PresentationFormat>Widescreen</PresentationFormat>
  <Paragraphs>32</Paragraphs>
  <Slides>21</Slides>
  <Notes>0</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21</vt:i4>
      </vt:variant>
    </vt:vector>
  </HeadingPairs>
  <TitlesOfParts>
    <vt:vector size="35" baseType="lpstr">
      <vt:lpstr>Arial</vt:lpstr>
      <vt:lpstr>Calibri</vt:lpstr>
      <vt:lpstr>DejaVu Sans</vt:lpstr>
      <vt:lpstr>Libre Baskerville</vt:lpstr>
      <vt:lpstr>Noto Sans Symbols</vt:lpstr>
      <vt:lpstr>Roboto</vt:lpstr>
      <vt:lpstr>Symbol</vt:lpstr>
      <vt:lpstr>Wingdings</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CONVERT OUR MODEL TO TFLITE</vt:lpstr>
      <vt:lpstr>PowerPoint Presentation</vt:lpstr>
      <vt:lpstr>PowerPoint Presentation</vt:lpstr>
      <vt:lpstr>PowerPoint Presentation</vt:lpstr>
      <vt:lpstr>PowerPoint Presentation</vt:lpstr>
      <vt:lpstr>APPLICATION DEMONSTRATION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SAHIL</dc:creator>
  <dc:description/>
  <cp:lastModifiedBy>SAHIL</cp:lastModifiedBy>
  <cp:revision>4</cp:revision>
  <dcterms:modified xsi:type="dcterms:W3CDTF">2022-01-27T07:41:18Z</dcterms:modified>
  <dc:language>en-IN</dc:language>
</cp:coreProperties>
</file>